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6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8" d="100"/>
          <a:sy n="108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BA562-D38E-4DC5-941A-52AB570783D8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53C9-D314-4666-9E80-5715E05B96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4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2614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70652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02770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73619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38578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6545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82334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19543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09220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9967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68860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2E90-9D70-4D96-B617-389CF4E44B8C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2E4F-BCA5-4248-89C1-2C77FAC693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3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C12lrPzC1g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0nxWhqt37Po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yUb_yEnoRtg" TargetMode="Externa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C83DE0D-A406-4905-ADCC-FC87A5488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74760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8B8269C-3C24-4F4D-B0F4-7E34A30BD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11" y="678654"/>
            <a:ext cx="4609361" cy="224085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A18F5DB-F5ED-4EBE-9813-492199058361}"/>
              </a:ext>
            </a:extLst>
          </p:cNvPr>
          <p:cNvSpPr txBox="1"/>
          <p:nvPr/>
        </p:nvSpPr>
        <p:spPr>
          <a:xfrm>
            <a:off x="5271931" y="789756"/>
            <a:ext cx="3404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chemeClr val="bg1"/>
                </a:solidFill>
              </a:rPr>
              <a:t>CORPORATE</a:t>
            </a:r>
          </a:p>
          <a:p>
            <a:r>
              <a:rPr lang="tr-TR" sz="3200" b="1" i="1" dirty="0">
                <a:solidFill>
                  <a:schemeClr val="bg1"/>
                </a:solidFill>
              </a:rPr>
              <a:t>PROFILE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77642CC-B442-4076-B657-EBD1D7B6D591}"/>
              </a:ext>
            </a:extLst>
          </p:cNvPr>
          <p:cNvSpPr txBox="1"/>
          <p:nvPr/>
        </p:nvSpPr>
        <p:spPr>
          <a:xfrm>
            <a:off x="1037886" y="3277433"/>
            <a:ext cx="3629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PROMOTION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FIELDS OF ACTIVITY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PRODUCTION TECHNOLOGY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STAFF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R&amp;D DEPARTMENT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OVERVIEW OF SECTORS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QUALITY</a:t>
            </a:r>
          </a:p>
          <a:p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REFERENCES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78C023F-B083-46C8-885D-A9162DFE4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207" y="3782203"/>
            <a:ext cx="264729" cy="23958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4D446F2-F9B1-4D6E-AD68-092CDD96F581}"/>
              </a:ext>
            </a:extLst>
          </p:cNvPr>
          <p:cNvSpPr txBox="1"/>
          <p:nvPr/>
        </p:nvSpPr>
        <p:spPr>
          <a:xfrm>
            <a:off x="6231634" y="3717032"/>
            <a:ext cx="1436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01.02.2019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43DBBB9-407E-46AD-AF6A-64068A1916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000" y="6136659"/>
            <a:ext cx="4354464" cy="235867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9AF525D-C0C9-403C-A53F-AE35A5D35F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6755"/>
            <a:ext cx="9144000" cy="32124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390FC04-172C-4174-B87B-98BE994DDE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3429000"/>
            <a:ext cx="144016" cy="13033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8208A47-B224-41C6-B255-F5F79E8C9C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3730713"/>
            <a:ext cx="144016" cy="13033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BFB9E86-E5BA-4993-BB5B-F35E40B52B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045169"/>
            <a:ext cx="144016" cy="130335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7513B19-5589-4B31-AFEC-6B509FF1A7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352754"/>
            <a:ext cx="144016" cy="13033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422AF54-2584-4511-A3EE-D5B2DEC4B4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651719"/>
            <a:ext cx="144016" cy="130335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73F8D49F-95A6-48CD-87A9-79930B2E66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4955727"/>
            <a:ext cx="144016" cy="13033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9359ECD-294C-487A-9B99-7F95C28C20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5263312"/>
            <a:ext cx="144016" cy="13033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E97F4EFB-52FF-463E-9976-63511A2A51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6" y="5562277"/>
            <a:ext cx="144016" cy="13033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9096A8F2-A79F-4AEA-87FC-71946CEE4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7" y="328999"/>
            <a:ext cx="3762948" cy="13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1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406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900" dirty="0">
                <a:solidFill>
                  <a:schemeClr val="bg1"/>
                </a:solidFill>
              </a:rPr>
              <a:t>SECTORS OVERVIEW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A374CF-EF9B-41C8-BC81-59B346B86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8" y="1099338"/>
            <a:ext cx="7794077" cy="49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2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406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900" dirty="0">
                <a:solidFill>
                  <a:schemeClr val="bg1"/>
                </a:solidFill>
              </a:rPr>
              <a:t>SECTORS OVERVIEW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F47F5E-C189-4EBE-A149-9A1C82172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4" y="1017019"/>
            <a:ext cx="8134391" cy="49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71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6084167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221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APPLICATION VIDEOS</a:t>
            </a:r>
          </a:p>
        </p:txBody>
      </p:sp>
      <p:pic>
        <p:nvPicPr>
          <p:cNvPr id="12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723" y="3003187"/>
            <a:ext cx="8064896" cy="8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724" y="1769736"/>
            <a:ext cx="8064896" cy="8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724" y="4183544"/>
            <a:ext cx="8064896" cy="8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22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336463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1734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GRACO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57EEA41-3A76-4C59-8F4F-FE0F22ACA7D7}"/>
              </a:ext>
            </a:extLst>
          </p:cNvPr>
          <p:cNvSpPr txBox="1"/>
          <p:nvPr/>
        </p:nvSpPr>
        <p:spPr>
          <a:xfrm>
            <a:off x="-324542" y="962830"/>
            <a:ext cx="979308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dirty="0" err="1"/>
              <a:t>Graco</a:t>
            </a:r>
            <a:r>
              <a:rPr lang="en-US" sz="1700" dirty="0"/>
              <a:t> isolation long-lasting spraying machines have proven to be the world leader for</a:t>
            </a:r>
          </a:p>
          <a:p>
            <a:pPr algn="ctr">
              <a:lnSpc>
                <a:spcPct val="150000"/>
              </a:lnSpc>
            </a:pPr>
            <a:r>
              <a:rPr lang="en-US" sz="1700" dirty="0" err="1"/>
              <a:t>Poliurea</a:t>
            </a:r>
            <a:r>
              <a:rPr lang="en-US" sz="1700" dirty="0"/>
              <a:t> and Polyurethane foam insulation applications providing the technical</a:t>
            </a:r>
            <a:r>
              <a:rPr lang="tr-TR" sz="1700" dirty="0"/>
              <a:t> </a:t>
            </a:r>
            <a:r>
              <a:rPr lang="en-US" sz="1700" dirty="0"/>
              <a:t>support</a:t>
            </a:r>
            <a:endParaRPr lang="tr-TR" sz="1700" dirty="0"/>
          </a:p>
          <a:p>
            <a:pPr algn="ctr">
              <a:lnSpc>
                <a:spcPct val="150000"/>
              </a:lnSpc>
            </a:pPr>
            <a:r>
              <a:rPr lang="en-US" sz="1700" dirty="0"/>
              <a:t>with the help of reactor, gun, heating hose,</a:t>
            </a:r>
            <a:r>
              <a:rPr lang="tr-TR" sz="1700" dirty="0"/>
              <a:t> </a:t>
            </a:r>
            <a:r>
              <a:rPr lang="en-US" sz="1700" dirty="0"/>
              <a:t>whip hose and other replacement parts.</a:t>
            </a:r>
            <a:endParaRPr lang="tr-TR" sz="1700" dirty="0"/>
          </a:p>
        </p:txBody>
      </p:sp>
      <p:pic>
        <p:nvPicPr>
          <p:cNvPr id="3" name="Resim 2" descr="nesne içeren bir resim&#10;&#10;Açıklama otomatik olarak oluşturuldu">
            <a:extLst>
              <a:ext uri="{FF2B5EF4-FFF2-40B4-BE49-F238E27FC236}">
                <a16:creationId xmlns:a16="http://schemas.microsoft.com/office/drawing/2014/main" id="{A90A32D5-8120-45B7-9B4B-1E1D1E98F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44" y="2403737"/>
            <a:ext cx="6955448" cy="300557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409B38-B9F3-40F5-8734-C03A32C895D6}"/>
              </a:ext>
            </a:extLst>
          </p:cNvPr>
          <p:cNvSpPr txBox="1"/>
          <p:nvPr/>
        </p:nvSpPr>
        <p:spPr>
          <a:xfrm>
            <a:off x="3364634" y="5572755"/>
            <a:ext cx="2719534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700" dirty="0"/>
              <a:t>www.graco-duayen.com</a:t>
            </a:r>
          </a:p>
        </p:txBody>
      </p:sp>
    </p:spTree>
    <p:extLst>
      <p:ext uri="{BB962C8B-B14F-4D97-AF65-F5344CB8AC3E}">
        <p14:creationId xmlns:p14="http://schemas.microsoft.com/office/powerpoint/2010/main" val="451499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4622667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305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REFERENCES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1B7F847-6BFB-412B-88E9-093B695FF1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8150"/>
            <a:ext cx="9144000" cy="49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3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8532439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7933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950" dirty="0">
                <a:solidFill>
                  <a:schemeClr val="bg1"/>
                </a:solidFill>
              </a:rPr>
              <a:t>QUALITY &amp; REWARD CERTIFICATES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5FDB68-A9D5-4593-A025-1FDFDCC694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1" y="1043621"/>
            <a:ext cx="8615589" cy="50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4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10" y="335947"/>
            <a:ext cx="8745278" cy="55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D77C678-13DD-4B6F-8555-B8754880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95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FD1D2D3-2A8D-4F7A-BFAF-73D1B66D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542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95A2009-546C-4524-B08D-746CCF5A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3515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C0682A0-818C-404E-8FAD-1DE8CBC6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1099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35496" y="998827"/>
            <a:ext cx="9042664" cy="198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dirty="0"/>
              <a:t>DUAYEN YAPI A.Ş. is the market leader in developing and manufacturing high-end</a:t>
            </a:r>
          </a:p>
          <a:p>
            <a:pPr algn="ctr">
              <a:lnSpc>
                <a:spcPts val="3000"/>
              </a:lnSpc>
            </a:pPr>
            <a:r>
              <a:rPr lang="en-US" dirty="0"/>
              <a:t>quality adhesive, coating and insulation products in Turkey.</a:t>
            </a:r>
          </a:p>
          <a:p>
            <a:pPr algn="ctr">
              <a:lnSpc>
                <a:spcPts val="3000"/>
              </a:lnSpc>
            </a:pPr>
            <a:r>
              <a:rPr lang="en-US" dirty="0"/>
              <a:t>We provide an excellency in serving construction market through the most</a:t>
            </a:r>
          </a:p>
          <a:p>
            <a:pPr algn="ctr">
              <a:lnSpc>
                <a:spcPts val="3000"/>
              </a:lnSpc>
            </a:pPr>
            <a:r>
              <a:rPr lang="en-US" dirty="0"/>
              <a:t>advanced research and development solutions,</a:t>
            </a:r>
          </a:p>
          <a:p>
            <a:pPr algn="ctr">
              <a:lnSpc>
                <a:spcPts val="3000"/>
              </a:lnSpc>
            </a:pPr>
            <a:r>
              <a:rPr lang="en-US" dirty="0"/>
              <a:t>combined with superior product design and highly professional and experienced staff.</a:t>
            </a:r>
            <a:endParaRPr lang="tr-TR" dirty="0"/>
          </a:p>
        </p:txBody>
      </p:sp>
      <p:pic>
        <p:nvPicPr>
          <p:cNvPr id="6" name="Resim 5" descr="çayır, fotoğraf, iç mekan içeren bir resim&#10;&#10;Açıklama otomatik olarak oluşturuldu">
            <a:extLst>
              <a:ext uri="{FF2B5EF4-FFF2-40B4-BE49-F238E27FC236}">
                <a16:creationId xmlns:a16="http://schemas.microsoft.com/office/drawing/2014/main" id="{CE6D1813-8B5C-4785-9EED-D47BC08631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64" y="3230367"/>
            <a:ext cx="8526272" cy="2467882"/>
          </a:xfrm>
          <a:prstGeom prst="rect">
            <a:avLst/>
          </a:prstGeom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007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1732220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9C1F24A-A5C7-43B7-B3BB-0031B0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38397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196AA7A-EF97-4CEF-A03C-CB5C016E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814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7AAAF6A-6092-4E7D-95AD-5CF7C93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5639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ve\Desktop\Duayen Sunum\Yeni Sunum\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7" y="0"/>
            <a:ext cx="9161657" cy="6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02" y="331200"/>
            <a:ext cx="87395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D31DF7-41AC-4FD3-A45C-E919D284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5023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A8C12ED-5431-43CC-8501-18B7C7908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86" y="0"/>
            <a:ext cx="9155985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B5BD20E-8AA5-455E-8226-C7BCA28E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16" y="548680"/>
            <a:ext cx="3762948" cy="137180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92F6A3A-4077-48E0-94BB-9979B6DD2083}"/>
              </a:ext>
            </a:extLst>
          </p:cNvPr>
          <p:cNvSpPr txBox="1"/>
          <p:nvPr/>
        </p:nvSpPr>
        <p:spPr>
          <a:xfrm>
            <a:off x="3275856" y="3980383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Thank you for your interest</a:t>
            </a:r>
            <a:r>
              <a:rPr lang="tr-TR" sz="19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7273172"/>
      </p:ext>
    </p:extLst>
  </p:cSld>
  <p:clrMapOvr>
    <a:masterClrMapping/>
  </p:clrMapOvr>
  <p:transition spd="slow" advTm="3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410200" y="1052736"/>
            <a:ext cx="842493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The company was established in 2001 to serve the construction sector and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continues its activities within a closed production area of 7500 m2 in Istanbul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with a production capacity of 600 thousand tons / year.</a:t>
            </a:r>
            <a:endParaRPr lang="tr-TR" sz="2000" dirty="0"/>
          </a:p>
        </p:txBody>
      </p:sp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007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COMPANY OVERVIEW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0CC38C-97A1-4BA3-A29E-0142F743D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" y="2564904"/>
            <a:ext cx="8525465" cy="34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3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007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COMPANY OVERVIEW</a:t>
            </a:r>
          </a:p>
        </p:txBody>
      </p:sp>
      <p:pic>
        <p:nvPicPr>
          <p:cNvPr id="6" name="Resim 5" descr="ekran görüntüsü, iç mekan içeren bir resim&#10;&#10;Açıklama otomatik olarak oluşturuldu">
            <a:extLst>
              <a:ext uri="{FF2B5EF4-FFF2-40B4-BE49-F238E27FC236}">
                <a16:creationId xmlns:a16="http://schemas.microsoft.com/office/drawing/2014/main" id="{8A8A762D-A4A4-4860-BD9B-9A3C91460F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" y="988206"/>
            <a:ext cx="7082967" cy="496680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3707904" y="4323794"/>
            <a:ext cx="4737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our factories during production</a:t>
            </a:r>
          </a:p>
          <a:p>
            <a:pPr algn="ctr"/>
            <a:r>
              <a:rPr lang="en-US" sz="2000" dirty="0"/>
              <a:t>stages we use fully automatic dosing system</a:t>
            </a:r>
          </a:p>
          <a:p>
            <a:pPr algn="ctr"/>
            <a:r>
              <a:rPr lang="en-US" sz="2000" u="sng" dirty="0"/>
              <a:t>Industry 4.0 (Europe) </a:t>
            </a:r>
            <a:r>
              <a:rPr lang="en-US" sz="2000" dirty="0"/>
              <a:t>and machine interaction</a:t>
            </a:r>
            <a:r>
              <a:rPr lang="tr-TR" sz="2000" dirty="0"/>
              <a:t> </a:t>
            </a:r>
            <a:r>
              <a:rPr lang="en-US" sz="2000" dirty="0"/>
              <a:t>and production management </a:t>
            </a:r>
            <a:r>
              <a:rPr lang="en-US" sz="2000" u="sng" dirty="0"/>
              <a:t>IIOT (USA</a:t>
            </a:r>
            <a:r>
              <a:rPr lang="en-US" sz="2000" dirty="0"/>
              <a:t>) system.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71834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007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COMPANY OVERVIEW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276891" y="980728"/>
            <a:ext cx="8543581" cy="107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/>
              <a:t>- 30 out of 48 of our staff are highly qualified professionals.</a:t>
            </a:r>
          </a:p>
          <a:p>
            <a:pPr>
              <a:lnSpc>
                <a:spcPts val="2600"/>
              </a:lnSpc>
            </a:pPr>
            <a:r>
              <a:rPr lang="en-US" dirty="0"/>
              <a:t>- In our service portfolio there are 568 clients purchasing 150 different products.</a:t>
            </a:r>
          </a:p>
          <a:p>
            <a:pPr>
              <a:lnSpc>
                <a:spcPts val="2600"/>
              </a:lnSpc>
            </a:pPr>
            <a:r>
              <a:rPr lang="en-US" dirty="0"/>
              <a:t>- We have 12 domestic dealers / 10 international dealers / active sales</a:t>
            </a:r>
            <a:r>
              <a:rPr lang="tr-TR" dirty="0"/>
              <a:t> </a:t>
            </a:r>
            <a:r>
              <a:rPr lang="en-US" dirty="0"/>
              <a:t>to 60 countries.</a:t>
            </a:r>
            <a:endParaRPr lang="tr-TR" dirty="0"/>
          </a:p>
        </p:txBody>
      </p:sp>
      <p:pic>
        <p:nvPicPr>
          <p:cNvPr id="5" name="Resim 4" descr="kişi, iç mekan, fotoğraf, ekran içeren bir resim&#10;&#10;Açıklama otomatik olarak oluşturuldu">
            <a:extLst>
              <a:ext uri="{FF2B5EF4-FFF2-40B4-BE49-F238E27FC236}">
                <a16:creationId xmlns:a16="http://schemas.microsoft.com/office/drawing/2014/main" id="{3F2F8E77-714B-4DC8-9302-0236627DDC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60817"/>
            <a:ext cx="8848562" cy="37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8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652120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5007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1100" dirty="0">
                <a:solidFill>
                  <a:schemeClr val="bg1"/>
                </a:solidFill>
              </a:rPr>
              <a:t>COMPANY OVERVIEW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1092298" y="1156682"/>
            <a:ext cx="695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4% of company’s turnover is used for R&amp;D activities.</a:t>
            </a:r>
            <a:endParaRPr lang="tr-TR" sz="20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3E3969A-B9DC-4EC4-A736-8D66A294FD7B}"/>
              </a:ext>
            </a:extLst>
          </p:cNvPr>
          <p:cNvSpPr txBox="1"/>
          <p:nvPr/>
        </p:nvSpPr>
        <p:spPr>
          <a:xfrm>
            <a:off x="1" y="38610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Product development activities are being continued</a:t>
            </a:r>
          </a:p>
          <a:p>
            <a:pPr algn="ctr"/>
            <a:r>
              <a:rPr lang="en-US" sz="2000" dirty="0"/>
              <a:t>by around 8 expert R&amp;D engineers.</a:t>
            </a:r>
            <a:endParaRPr lang="tr-TR" sz="2000" dirty="0"/>
          </a:p>
        </p:txBody>
      </p:sp>
      <p:pic>
        <p:nvPicPr>
          <p:cNvPr id="6" name="Resim 5" descr="kişi, iç mekan, bakarken, adam içeren bir resim&#10;&#10;Açıklama otomatik olarak oluşturuldu">
            <a:extLst>
              <a:ext uri="{FF2B5EF4-FFF2-40B4-BE49-F238E27FC236}">
                <a16:creationId xmlns:a16="http://schemas.microsoft.com/office/drawing/2014/main" id="{B6EBDD25-87CC-459B-8085-04E152729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96" y="1628800"/>
            <a:ext cx="8706009" cy="2094883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40A6416-6530-4062-ADFF-ABE0565F35C9}"/>
              </a:ext>
            </a:extLst>
          </p:cNvPr>
          <p:cNvSpPr txBox="1"/>
          <p:nvPr/>
        </p:nvSpPr>
        <p:spPr>
          <a:xfrm>
            <a:off x="5672461" y="287414"/>
            <a:ext cx="3152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300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R &amp; D DEPARTMENT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7DF8A64-01BA-4D75-8C72-3DBE610A763E}"/>
              </a:ext>
            </a:extLst>
          </p:cNvPr>
          <p:cNvSpPr txBox="1"/>
          <p:nvPr/>
        </p:nvSpPr>
        <p:spPr>
          <a:xfrm>
            <a:off x="1619672" y="4895732"/>
            <a:ext cx="542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2018 we were approved and registered within a limited number of recognized R&amp;D Center in Turkey.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D4C822A-9008-4017-A445-A07E758A1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15" y="4557350"/>
            <a:ext cx="1463479" cy="14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67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427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600" dirty="0">
                <a:solidFill>
                  <a:schemeClr val="bg1"/>
                </a:solidFill>
              </a:rPr>
              <a:t>DUAYEN IN THE WORLD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633195-AD49-4B4F-A6AA-E8A304B154D2}"/>
              </a:ext>
            </a:extLst>
          </p:cNvPr>
          <p:cNvSpPr txBox="1"/>
          <p:nvPr/>
        </p:nvSpPr>
        <p:spPr>
          <a:xfrm>
            <a:off x="4846588" y="30280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WORLDWIDE DUAYEN DESTINATIONS</a:t>
            </a:r>
          </a:p>
        </p:txBody>
      </p:sp>
      <p:pic>
        <p:nvPicPr>
          <p:cNvPr id="5" name="Resim 4" descr="harita, metin içeren bir resim&#10;&#10;Açıklama otomatik olarak oluşturuldu">
            <a:extLst>
              <a:ext uri="{FF2B5EF4-FFF2-40B4-BE49-F238E27FC236}">
                <a16:creationId xmlns:a16="http://schemas.microsoft.com/office/drawing/2014/main" id="{01B9F226-0508-4F90-800C-BEA4FDCB6D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4726"/>
            <a:ext cx="9144000" cy="47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7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406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900" dirty="0">
                <a:solidFill>
                  <a:schemeClr val="bg1"/>
                </a:solidFill>
              </a:rPr>
              <a:t>SECTORS OVERVIEW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D1C6FC-1149-4479-B747-93D1FA0BD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5" y="1171578"/>
            <a:ext cx="7880966" cy="47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0C5C-E375-48A3-97F7-265C071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4757" y="6165307"/>
            <a:ext cx="9514851" cy="5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ekran içeren bir resim&#10;&#10;Açıklama otomatik olarak oluşturuldu">
            <a:extLst>
              <a:ext uri="{FF2B5EF4-FFF2-40B4-BE49-F238E27FC236}">
                <a16:creationId xmlns:a16="http://schemas.microsoft.com/office/drawing/2014/main" id="{6835C3CB-59FE-4E6C-9516-CBBC1D49B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6632"/>
            <a:ext cx="5148063" cy="85774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4AEA427-4847-4B8A-A7CE-A8F27D8CB96A}"/>
              </a:ext>
            </a:extLst>
          </p:cNvPr>
          <p:cNvSpPr txBox="1"/>
          <p:nvPr/>
        </p:nvSpPr>
        <p:spPr>
          <a:xfrm>
            <a:off x="276891" y="287414"/>
            <a:ext cx="4406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spc="900" dirty="0">
                <a:solidFill>
                  <a:schemeClr val="bg1"/>
                </a:solidFill>
              </a:rPr>
              <a:t>SECTORS OVERVIEW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34F8737-EAC5-4BBD-A1AE-F73F0D351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2" y="1150255"/>
            <a:ext cx="7957086" cy="48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03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320</Words>
  <Application>Microsoft Office PowerPoint</Application>
  <PresentationFormat>Ekran Gösterisi (4:3)</PresentationFormat>
  <Paragraphs>50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Live</dc:creator>
  <cp:lastModifiedBy>Yunus İNCİ</cp:lastModifiedBy>
  <cp:revision>72</cp:revision>
  <dcterms:created xsi:type="dcterms:W3CDTF">2017-02-20T07:43:53Z</dcterms:created>
  <dcterms:modified xsi:type="dcterms:W3CDTF">2019-02-07T08:26:52Z</dcterms:modified>
</cp:coreProperties>
</file>