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68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108" d="100"/>
          <a:sy n="108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BA562-D38E-4DC5-941A-52AB570783D8}" type="datetimeFigureOut">
              <a:rPr lang="tr-TR" smtClean="0"/>
              <a:t>5.02.2019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253C9-D314-4666-9E80-5715E05B96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4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5.02.2019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92614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5.02.2019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70652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5.02.2019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02770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5.02.2019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73619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5.02.2019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0385784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5.02.2019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6545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5.02.2019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82334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5.02.2019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319543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5.02.2019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09220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5.02.2019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99967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5.02.2019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68860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2E90-9D70-4D96-B617-389CF4E44B8C}" type="datetimeFigureOut">
              <a:rPr lang="tr-TR" smtClean="0"/>
              <a:t>5.02.2019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35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C12lrPzC1g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0nxWhqt37Po&amp;t=57s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yUb_yEnoRtg" TargetMode="Externa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C83DE0D-A406-4905-ADCC-FC87A54888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74760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8B8269C-3C24-4F4D-B0F4-7E34A30BD3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111" y="678654"/>
            <a:ext cx="4609361" cy="224085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A18F5DB-F5ED-4EBE-9813-492199058361}"/>
              </a:ext>
            </a:extLst>
          </p:cNvPr>
          <p:cNvSpPr txBox="1"/>
          <p:nvPr/>
        </p:nvSpPr>
        <p:spPr>
          <a:xfrm>
            <a:off x="5271931" y="789756"/>
            <a:ext cx="3404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chemeClr val="bg1"/>
                </a:solidFill>
              </a:rPr>
              <a:t>KURUMSAL TANITIM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77642CC-B442-4076-B657-EBD1D7B6D591}"/>
              </a:ext>
            </a:extLst>
          </p:cNvPr>
          <p:cNvSpPr txBox="1"/>
          <p:nvPr/>
        </p:nvSpPr>
        <p:spPr>
          <a:xfrm>
            <a:off x="1037886" y="3277433"/>
            <a:ext cx="3629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GENEL TANITIM</a:t>
            </a:r>
          </a:p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FAALİYET ALANLARI</a:t>
            </a:r>
          </a:p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ÜRETİM TEKNOLOJİSİ</a:t>
            </a:r>
          </a:p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PERSONEL KADROSU</a:t>
            </a:r>
          </a:p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AR-GE DEPARTMANI</a:t>
            </a:r>
          </a:p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SEKTÖREL BAKIŞ</a:t>
            </a:r>
          </a:p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KALİTE</a:t>
            </a:r>
          </a:p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BAZI REFERANSLAR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78C023F-B083-46C8-885D-A9162DFE40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207" y="3782203"/>
            <a:ext cx="264729" cy="23958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44D446F2-F9B1-4D6E-AD68-092CDD96F581}"/>
              </a:ext>
            </a:extLst>
          </p:cNvPr>
          <p:cNvSpPr txBox="1"/>
          <p:nvPr/>
        </p:nvSpPr>
        <p:spPr>
          <a:xfrm>
            <a:off x="6231634" y="3717032"/>
            <a:ext cx="1436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01.02.2019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343DBBB9-407E-46AD-AF6A-64068A1916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000" y="6136659"/>
            <a:ext cx="4354464" cy="235867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C9AF525D-C0C9-403C-A53F-AE35A5D35F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6755"/>
            <a:ext cx="9144000" cy="32124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390FC04-172C-4174-B87B-98BE994DDE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3429000"/>
            <a:ext cx="144016" cy="13033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28208A47-B224-41C6-B255-F5F79E8C9C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3730713"/>
            <a:ext cx="144016" cy="130335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CBFB9E86-E5BA-4993-BB5B-F35E40B52B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4045169"/>
            <a:ext cx="144016" cy="130335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7513B19-5589-4B31-AFEC-6B509FF1A7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4352754"/>
            <a:ext cx="144016" cy="130335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E422AF54-2584-4511-A3EE-D5B2DEC4B4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4651719"/>
            <a:ext cx="144016" cy="130335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73F8D49F-95A6-48CD-87A9-79930B2E66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4955727"/>
            <a:ext cx="144016" cy="130335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C9359ECD-294C-487A-9B99-7F95C28C20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5263312"/>
            <a:ext cx="144016" cy="130335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E97F4EFB-52FF-463E-9976-63511A2A514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5562277"/>
            <a:ext cx="144016" cy="130335"/>
          </a:xfrm>
          <a:prstGeom prst="rect">
            <a:avLst/>
          </a:prstGeom>
        </p:spPr>
      </p:pic>
      <p:pic>
        <p:nvPicPr>
          <p:cNvPr id="23" name="Resim 22" descr="nesne içeren bir resim&#10;&#10;Açıklama otomatik olarak oluşturuldu">
            <a:extLst>
              <a:ext uri="{FF2B5EF4-FFF2-40B4-BE49-F238E27FC236}">
                <a16:creationId xmlns:a16="http://schemas.microsoft.com/office/drawing/2014/main" id="{9096A8F2-A79F-4AEA-87FC-71946CEE4C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7" y="328999"/>
            <a:ext cx="3765108" cy="137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17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148063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076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SEKTÖREL BAKIŞ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8A374CF-EF9B-41C8-BC81-59B346B861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38" y="1098029"/>
            <a:ext cx="7794077" cy="49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829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148063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076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SEKTÖREL BAKIŞ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2F47F5E-C189-4EBE-A149-9A1C821728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04" y="1014416"/>
            <a:ext cx="8134391" cy="49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71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6084167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5447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UYGULAMA VİDEOLARI</a:t>
            </a:r>
          </a:p>
        </p:txBody>
      </p:sp>
      <p:pic>
        <p:nvPicPr>
          <p:cNvPr id="5" name="Resim 4">
            <a:hlinkClick r:id="rId4"/>
            <a:extLst>
              <a:ext uri="{FF2B5EF4-FFF2-40B4-BE49-F238E27FC236}">
                <a16:creationId xmlns:a16="http://schemas.microsoft.com/office/drawing/2014/main" id="{7B5AACEE-CD8F-432C-AC1B-C0C83ACC6C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950433"/>
            <a:ext cx="8172400" cy="840691"/>
          </a:xfrm>
          <a:prstGeom prst="rect">
            <a:avLst/>
          </a:prstGeom>
        </p:spPr>
      </p:pic>
      <p:pic>
        <p:nvPicPr>
          <p:cNvPr id="7" name="Resim 6">
            <a:hlinkClick r:id="rId6"/>
            <a:extLst>
              <a:ext uri="{FF2B5EF4-FFF2-40B4-BE49-F238E27FC236}">
                <a16:creationId xmlns:a16="http://schemas.microsoft.com/office/drawing/2014/main" id="{27576C13-8017-4C56-92BB-631DA77798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28800"/>
            <a:ext cx="8172400" cy="840691"/>
          </a:xfrm>
          <a:prstGeom prst="rect">
            <a:avLst/>
          </a:prstGeom>
        </p:spPr>
      </p:pic>
      <p:pic>
        <p:nvPicPr>
          <p:cNvPr id="9" name="Resim 8">
            <a:hlinkClick r:id="rId8"/>
            <a:extLst>
              <a:ext uri="{FF2B5EF4-FFF2-40B4-BE49-F238E27FC236}">
                <a16:creationId xmlns:a16="http://schemas.microsoft.com/office/drawing/2014/main" id="{312583F3-8811-4CCE-915F-735FBA2311E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83426"/>
            <a:ext cx="8172400" cy="8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222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6084167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3790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GRACO MAKİNA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57EEA41-3A76-4C59-8F4F-FE0F22ACA7D7}"/>
              </a:ext>
            </a:extLst>
          </p:cNvPr>
          <p:cNvSpPr txBox="1"/>
          <p:nvPr/>
        </p:nvSpPr>
        <p:spPr>
          <a:xfrm>
            <a:off x="-324542" y="962830"/>
            <a:ext cx="9793086" cy="122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700" dirty="0" err="1"/>
              <a:t>Poliürea</a:t>
            </a:r>
            <a:r>
              <a:rPr lang="tr-TR" sz="1700" dirty="0"/>
              <a:t> ve Poliüretan köpük izolasyon uygulamalarda dünya lideri olan kalitesi kanıtlanmış uzun</a:t>
            </a:r>
          </a:p>
          <a:p>
            <a:pPr algn="ctr">
              <a:lnSpc>
                <a:spcPct val="150000"/>
              </a:lnSpc>
            </a:pPr>
            <a:r>
              <a:rPr lang="tr-TR" sz="1700" dirty="0"/>
              <a:t>ömürlü </a:t>
            </a:r>
            <a:r>
              <a:rPr lang="tr-TR" sz="1700" b="1" dirty="0" err="1"/>
              <a:t>Graco</a:t>
            </a:r>
            <a:r>
              <a:rPr lang="tr-TR" sz="1700" b="1" dirty="0"/>
              <a:t> İzolasyon </a:t>
            </a:r>
            <a:r>
              <a:rPr lang="tr-TR" sz="1700" dirty="0"/>
              <a:t>sprey makinelerinin reaktör, tabanca, ısıtıcılı hortum, kamçı hortum ve</a:t>
            </a:r>
          </a:p>
          <a:p>
            <a:pPr algn="ctr">
              <a:lnSpc>
                <a:spcPct val="150000"/>
              </a:lnSpc>
            </a:pPr>
            <a:r>
              <a:rPr lang="tr-TR" sz="1700" dirty="0"/>
              <a:t>Yedek parça ihtiyacı karşılanarak teknik destek sağlanır.</a:t>
            </a:r>
          </a:p>
        </p:txBody>
      </p:sp>
      <p:pic>
        <p:nvPicPr>
          <p:cNvPr id="3" name="Resim 2" descr="nesne içeren bir resim&#10;&#10;Açıklama otomatik olarak oluşturuldu">
            <a:extLst>
              <a:ext uri="{FF2B5EF4-FFF2-40B4-BE49-F238E27FC236}">
                <a16:creationId xmlns:a16="http://schemas.microsoft.com/office/drawing/2014/main" id="{A90A32D5-8120-45B7-9B4B-1E1D1E98F0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944" y="2403737"/>
            <a:ext cx="6955448" cy="3005574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8C409B38-B9F3-40F5-8734-C03A32C895D6}"/>
              </a:ext>
            </a:extLst>
          </p:cNvPr>
          <p:cNvSpPr txBox="1"/>
          <p:nvPr/>
        </p:nvSpPr>
        <p:spPr>
          <a:xfrm>
            <a:off x="3364634" y="5572755"/>
            <a:ext cx="2719534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700" dirty="0"/>
              <a:t>www.graco-duayen.com</a:t>
            </a:r>
          </a:p>
        </p:txBody>
      </p:sp>
    </p:spTree>
    <p:extLst>
      <p:ext uri="{BB962C8B-B14F-4D97-AF65-F5344CB8AC3E}">
        <p14:creationId xmlns:p14="http://schemas.microsoft.com/office/powerpoint/2010/main" val="451499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6084167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4951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REFERANSLARIMIZ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1B7F847-6BFB-412B-88E9-093B695FF1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8150"/>
            <a:ext cx="9144000" cy="492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33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8532439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78593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KALİTE &amp; BAŞARI BELGELERİMİZ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85FDB68-A9D5-4593-A025-1FDFDCC694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91" y="1043621"/>
            <a:ext cx="8615589" cy="50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54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ive\Desktop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10" y="332656"/>
            <a:ext cx="874527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D77C678-13DD-4B6F-8555-B8754880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39952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ive\Desktop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00" y="331200"/>
            <a:ext cx="8744305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FD1D2D3-2A8D-4F7A-BFAF-73D1B66DC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65426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ive\Desktop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00" y="331200"/>
            <a:ext cx="8744305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95A2009-546C-4524-B08D-746CCF5A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35152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ive\Desktop\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00" y="331200"/>
            <a:ext cx="8744305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C0682A0-818C-404E-8FAD-1DE8CBC6E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1099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B633195-AD49-4B4F-A6AA-E8A304B154D2}"/>
              </a:ext>
            </a:extLst>
          </p:cNvPr>
          <p:cNvSpPr txBox="1"/>
          <p:nvPr/>
        </p:nvSpPr>
        <p:spPr>
          <a:xfrm>
            <a:off x="410200" y="1328999"/>
            <a:ext cx="8424936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dirty="0"/>
              <a:t> DUAYEN A.Ş. bünyesinde geliştirmiş olduğu üretim teknikleri,</a:t>
            </a:r>
          </a:p>
          <a:p>
            <a:pPr algn="ctr">
              <a:lnSpc>
                <a:spcPct val="150000"/>
              </a:lnSpc>
            </a:pPr>
            <a:r>
              <a:rPr lang="tr-TR" sz="2000" dirty="0"/>
              <a:t>üstün tasarım gücü ve deneyimli uzman kadrosu ile Yapı, Zemin ve Endüstriyel</a:t>
            </a:r>
          </a:p>
          <a:p>
            <a:pPr algn="ctr">
              <a:lnSpc>
                <a:spcPct val="150000"/>
              </a:lnSpc>
            </a:pPr>
            <a:r>
              <a:rPr lang="tr-TR" sz="2000" dirty="0"/>
              <a:t>kimyasalları ile faaliyette olduğu sektörlerin öncü firmasıdır.</a:t>
            </a:r>
          </a:p>
        </p:txBody>
      </p:sp>
      <p:pic>
        <p:nvPicPr>
          <p:cNvPr id="6" name="Resim 5" descr="çayır, fotoğraf, iç mekan içeren bir resim&#10;&#10;Açıklama otomatik olarak oluşturuldu">
            <a:extLst>
              <a:ext uri="{FF2B5EF4-FFF2-40B4-BE49-F238E27FC236}">
                <a16:creationId xmlns:a16="http://schemas.microsoft.com/office/drawing/2014/main" id="{CE6D1813-8B5C-4785-9EED-D47BC08631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64" y="3230367"/>
            <a:ext cx="8526272" cy="2467882"/>
          </a:xfrm>
          <a:prstGeom prst="rect">
            <a:avLst/>
          </a:prstGeom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652120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257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KURUMSAL BAKIŞ</a:t>
            </a:r>
          </a:p>
        </p:txBody>
      </p:sp>
    </p:spTree>
    <p:extLst>
      <p:ext uri="{BB962C8B-B14F-4D97-AF65-F5344CB8AC3E}">
        <p14:creationId xmlns:p14="http://schemas.microsoft.com/office/powerpoint/2010/main" val="17322208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ive\Desktop\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00" y="331200"/>
            <a:ext cx="8744305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9C1F24A-A5C7-43B7-B3BB-0031B0D7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38397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ive\Desktop\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00" y="331200"/>
            <a:ext cx="8744305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196AA7A-EF97-4CEF-A03C-CB5C016E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08141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ive\Desktop\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00" y="331200"/>
            <a:ext cx="8744305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7AAAF6A-6092-4E7D-95AD-5CF7C933E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56394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ive\Desktop\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00" y="331200"/>
            <a:ext cx="8744305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0D31DF7-41AC-4FD3-A45C-E919D284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5023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3A8C12ED-5431-43CC-8501-18B7C7908B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86" y="0"/>
            <a:ext cx="9155985" cy="6858000"/>
          </a:xfrm>
          <a:prstGeom prst="rect">
            <a:avLst/>
          </a:prstGeom>
        </p:spPr>
      </p:pic>
      <p:pic>
        <p:nvPicPr>
          <p:cNvPr id="7" name="Resim 6" descr="nesne içeren bir resim&#10;&#10;Açıklama otomatik olarak oluşturuldu">
            <a:extLst>
              <a:ext uri="{FF2B5EF4-FFF2-40B4-BE49-F238E27FC236}">
                <a16:creationId xmlns:a16="http://schemas.microsoft.com/office/drawing/2014/main" id="{5B5BD20E-8AA5-455E-8226-C7BCA28E17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548680"/>
            <a:ext cx="3765108" cy="137180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92F6A3A-4077-48E0-94BB-9979B6DD2083}"/>
              </a:ext>
            </a:extLst>
          </p:cNvPr>
          <p:cNvSpPr txBox="1"/>
          <p:nvPr/>
        </p:nvSpPr>
        <p:spPr>
          <a:xfrm>
            <a:off x="3275856" y="3980383"/>
            <a:ext cx="28083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00" dirty="0">
                <a:solidFill>
                  <a:schemeClr val="bg1"/>
                </a:solidFill>
              </a:rPr>
              <a:t>İlginiz İçin 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3227273172"/>
      </p:ext>
    </p:extLst>
  </p:cSld>
  <p:clrMapOvr>
    <a:masterClrMapping/>
  </p:clrMapOvr>
  <p:transition spd="slow" advTm="3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B633195-AD49-4B4F-A6AA-E8A304B154D2}"/>
              </a:ext>
            </a:extLst>
          </p:cNvPr>
          <p:cNvSpPr txBox="1"/>
          <p:nvPr/>
        </p:nvSpPr>
        <p:spPr>
          <a:xfrm>
            <a:off x="410200" y="1052736"/>
            <a:ext cx="8424936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dirty="0"/>
              <a:t>2001 yılında yapı sektörüne hizmet vermek amacıyla kurulan firmamız,</a:t>
            </a:r>
          </a:p>
          <a:p>
            <a:pPr algn="ctr">
              <a:lnSpc>
                <a:spcPct val="150000"/>
              </a:lnSpc>
            </a:pPr>
            <a:r>
              <a:rPr lang="tr-TR" sz="2000" b="1" dirty="0"/>
              <a:t>İstanbul’daki 7500 m2 kapalı alanda, 6 bin ton/yıllık </a:t>
            </a:r>
            <a:r>
              <a:rPr lang="tr-TR" sz="2000" dirty="0"/>
              <a:t>üretim kapasitesi ile</a:t>
            </a:r>
          </a:p>
          <a:p>
            <a:pPr algn="ctr">
              <a:lnSpc>
                <a:spcPct val="150000"/>
              </a:lnSpc>
            </a:pPr>
            <a:r>
              <a:rPr lang="tr-TR" sz="2000" dirty="0"/>
              <a:t>faaliyetlerini sürdürmektedir.</a:t>
            </a:r>
          </a:p>
        </p:txBody>
      </p:sp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652120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257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KURUMSAL BAKIŞ</a:t>
            </a:r>
          </a:p>
        </p:txBody>
      </p:sp>
      <p:pic>
        <p:nvPicPr>
          <p:cNvPr id="5" name="Resim 4" descr="gök, bina, açık hava içeren bir resim&#10;&#10;Açıklama otomatik olarak oluşturuldu">
            <a:extLst>
              <a:ext uri="{FF2B5EF4-FFF2-40B4-BE49-F238E27FC236}">
                <a16:creationId xmlns:a16="http://schemas.microsoft.com/office/drawing/2014/main" id="{2D0CC38C-97A1-4BA3-A29E-0142F743DA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64" y="2564904"/>
            <a:ext cx="8526272" cy="34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03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652120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257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KURUMSAL BAKIŞ</a:t>
            </a:r>
          </a:p>
        </p:txBody>
      </p:sp>
      <p:pic>
        <p:nvPicPr>
          <p:cNvPr id="6" name="Resim 5" descr="ekran görüntüsü, iç mekan içeren bir resim&#10;&#10;Açıklama otomatik olarak oluşturuldu">
            <a:extLst>
              <a:ext uri="{FF2B5EF4-FFF2-40B4-BE49-F238E27FC236}">
                <a16:creationId xmlns:a16="http://schemas.microsoft.com/office/drawing/2014/main" id="{8A8A762D-A4A4-4860-BD9B-9A3C91460F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0" y="988206"/>
            <a:ext cx="7082967" cy="4966803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B633195-AD49-4B4F-A6AA-E8A304B154D2}"/>
              </a:ext>
            </a:extLst>
          </p:cNvPr>
          <p:cNvSpPr txBox="1"/>
          <p:nvPr/>
        </p:nvSpPr>
        <p:spPr>
          <a:xfrm>
            <a:off x="3707904" y="4323794"/>
            <a:ext cx="4737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Fabrikalarımızın üretim aşamalarında </a:t>
            </a:r>
            <a:r>
              <a:rPr lang="tr-TR" sz="2000" dirty="0" err="1"/>
              <a:t>full</a:t>
            </a:r>
            <a:endParaRPr lang="tr-TR" sz="2000" dirty="0"/>
          </a:p>
          <a:p>
            <a:pPr algn="ctr"/>
            <a:r>
              <a:rPr lang="tr-TR" sz="2000" dirty="0"/>
              <a:t>otomasyon dozaj sistemi,</a:t>
            </a:r>
          </a:p>
          <a:p>
            <a:pPr algn="ctr"/>
            <a:r>
              <a:rPr lang="tr-TR" sz="2000" u="sng" dirty="0" err="1"/>
              <a:t>Industry</a:t>
            </a:r>
            <a:r>
              <a:rPr lang="tr-TR" sz="2000" u="sng" dirty="0"/>
              <a:t> 4.0(</a:t>
            </a:r>
            <a:r>
              <a:rPr lang="tr-TR" sz="2000" u="sng" dirty="0" err="1"/>
              <a:t>Europa</a:t>
            </a:r>
            <a:r>
              <a:rPr lang="tr-TR" sz="2000" u="sng" dirty="0"/>
              <a:t>), IIOT(Usa)</a:t>
            </a:r>
          </a:p>
          <a:p>
            <a:pPr algn="ctr"/>
            <a:r>
              <a:rPr lang="tr-TR" sz="2000" dirty="0"/>
              <a:t>Makina İletişim ve Üretim Yönetim</a:t>
            </a:r>
          </a:p>
          <a:p>
            <a:pPr algn="ctr"/>
            <a:r>
              <a:rPr lang="tr-TR" sz="2000" dirty="0"/>
              <a:t>sistemleri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4071834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652120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257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KURUMSAL BAKIŞ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B633195-AD49-4B4F-A6AA-E8A304B154D2}"/>
              </a:ext>
            </a:extLst>
          </p:cNvPr>
          <p:cNvSpPr txBox="1"/>
          <p:nvPr/>
        </p:nvSpPr>
        <p:spPr>
          <a:xfrm>
            <a:off x="276891" y="1025440"/>
            <a:ext cx="8543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- 30 ‘u yüksek lisanslı 48 kişilik uzman kadrosu ile çalışmalarını sürdürmektedir.</a:t>
            </a:r>
          </a:p>
          <a:p>
            <a:r>
              <a:rPr lang="tr-TR" sz="2000" dirty="0"/>
              <a:t>- 150 adet farklı ürün portföyü ile 568 müşteriye hizmet verilmekte.</a:t>
            </a:r>
          </a:p>
          <a:p>
            <a:r>
              <a:rPr lang="tr-TR" sz="2000" dirty="0"/>
              <a:t>- 12 Yurtiçi yetkili bayi / 10 Yurtdışı ülke  bayi / 60 ülkeye aktif satış</a:t>
            </a:r>
          </a:p>
        </p:txBody>
      </p:sp>
      <p:pic>
        <p:nvPicPr>
          <p:cNvPr id="5" name="Resim 4" descr="kişi, iç mekan, fotoğraf, ekran içeren bir resim&#10;&#10;Açıklama otomatik olarak oluşturuldu">
            <a:extLst>
              <a:ext uri="{FF2B5EF4-FFF2-40B4-BE49-F238E27FC236}">
                <a16:creationId xmlns:a16="http://schemas.microsoft.com/office/drawing/2014/main" id="{3F2F8E77-714B-4DC8-9302-0236627DDC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160817"/>
            <a:ext cx="8848562" cy="37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883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652120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257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KURUMSAL BAKIŞ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B633195-AD49-4B4F-A6AA-E8A304B154D2}"/>
              </a:ext>
            </a:extLst>
          </p:cNvPr>
          <p:cNvSpPr txBox="1"/>
          <p:nvPr/>
        </p:nvSpPr>
        <p:spPr>
          <a:xfrm>
            <a:off x="1092298" y="1156682"/>
            <a:ext cx="6959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Satış cirosunun % 4’ü Ar-Ge faaliyetleri için kullanılır.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3E3969A-B9DC-4EC4-A736-8D66A294FD7B}"/>
              </a:ext>
            </a:extLst>
          </p:cNvPr>
          <p:cNvSpPr txBox="1"/>
          <p:nvPr/>
        </p:nvSpPr>
        <p:spPr>
          <a:xfrm>
            <a:off x="1" y="38610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Toplam 16 kişilik konusunda uzman mühendis R&amp;D kadrosu ile ürün geliştirme çalışmaları sürdürülmektedir.</a:t>
            </a:r>
          </a:p>
        </p:txBody>
      </p:sp>
      <p:pic>
        <p:nvPicPr>
          <p:cNvPr id="6" name="Resim 5" descr="kişi, iç mekan, bakarken, adam içeren bir resim&#10;&#10;Açıklama otomatik olarak oluşturuldu">
            <a:extLst>
              <a:ext uri="{FF2B5EF4-FFF2-40B4-BE49-F238E27FC236}">
                <a16:creationId xmlns:a16="http://schemas.microsoft.com/office/drawing/2014/main" id="{B6EBDD25-87CC-459B-8085-04E152729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96" y="1628800"/>
            <a:ext cx="8706009" cy="2094883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140A6416-6530-4062-ADFF-ABE0565F35C9}"/>
              </a:ext>
            </a:extLst>
          </p:cNvPr>
          <p:cNvSpPr txBox="1"/>
          <p:nvPr/>
        </p:nvSpPr>
        <p:spPr>
          <a:xfrm>
            <a:off x="5672461" y="287414"/>
            <a:ext cx="32950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300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AR- GE DEPARTMANI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7DF8A64-01BA-4D75-8C72-3DBE610A763E}"/>
              </a:ext>
            </a:extLst>
          </p:cNvPr>
          <p:cNvSpPr txBox="1"/>
          <p:nvPr/>
        </p:nvSpPr>
        <p:spPr>
          <a:xfrm>
            <a:off x="1619672" y="4895732"/>
            <a:ext cx="5420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2018 Yılında Türkiye’nin Sayılı </a:t>
            </a:r>
            <a:r>
              <a:rPr lang="tr-TR" sz="2000" b="1" dirty="0"/>
              <a:t>Ar-Ge Merkezleri </a:t>
            </a:r>
            <a:r>
              <a:rPr lang="tr-TR" sz="2000" dirty="0"/>
              <a:t>Arasında Yerimizi Aldık.</a:t>
            </a:r>
          </a:p>
        </p:txBody>
      </p:sp>
      <p:pic>
        <p:nvPicPr>
          <p:cNvPr id="9" name="Resim 8" descr="metin, açık hava içeren bir resim&#10;&#10;Açıklama otomatik olarak oluşturuldu">
            <a:extLst>
              <a:ext uri="{FF2B5EF4-FFF2-40B4-BE49-F238E27FC236}">
                <a16:creationId xmlns:a16="http://schemas.microsoft.com/office/drawing/2014/main" id="{7D4C822A-9008-4017-A445-A07E758A12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315" y="4557350"/>
            <a:ext cx="1463479" cy="14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67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148063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380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DÜNYADA DUAYEN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B633195-AD49-4B4F-A6AA-E8A304B154D2}"/>
              </a:ext>
            </a:extLst>
          </p:cNvPr>
          <p:cNvSpPr txBox="1"/>
          <p:nvPr/>
        </p:nvSpPr>
        <p:spPr>
          <a:xfrm>
            <a:off x="4846588" y="30280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WORLDWIDE DUAYEN DESTINATIONS</a:t>
            </a:r>
          </a:p>
        </p:txBody>
      </p:sp>
      <p:pic>
        <p:nvPicPr>
          <p:cNvPr id="5" name="Resim 4" descr="harita, metin içeren bir resim&#10;&#10;Açıklama otomatik olarak oluşturuldu">
            <a:extLst>
              <a:ext uri="{FF2B5EF4-FFF2-40B4-BE49-F238E27FC236}">
                <a16:creationId xmlns:a16="http://schemas.microsoft.com/office/drawing/2014/main" id="{01B9F226-0508-4F90-800C-BEA4FDCB6D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4726"/>
            <a:ext cx="9144000" cy="470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57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148063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076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SEKTÖREL BAKIŞ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5D1C6FC-1149-4479-B747-93D1FA0BD3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85" y="1063918"/>
            <a:ext cx="7880966" cy="496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73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148063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076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SEKTÖREL BAKIŞ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34F8737-EAC5-4BBD-A1AE-F73F0D3516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52" y="1145154"/>
            <a:ext cx="7957086" cy="490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033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258</Words>
  <Application>Microsoft Office PowerPoint</Application>
  <PresentationFormat>Ekran Gösterisi (4:3)</PresentationFormat>
  <Paragraphs>48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7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Live</dc:creator>
  <cp:lastModifiedBy>Yunus İNCİ</cp:lastModifiedBy>
  <cp:revision>64</cp:revision>
  <dcterms:created xsi:type="dcterms:W3CDTF">2017-02-20T07:43:53Z</dcterms:created>
  <dcterms:modified xsi:type="dcterms:W3CDTF">2019-02-05T12:20:55Z</dcterms:modified>
</cp:coreProperties>
</file>